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58" r:id="rId5"/>
    <p:sldId id="259" r:id="rId6"/>
    <p:sldId id="260" r:id="rId7"/>
    <p:sldId id="262" r:id="rId8"/>
    <p:sldId id="261" r:id="rId9"/>
    <p:sldId id="263" r:id="rId10"/>
    <p:sldId id="265" r:id="rId11"/>
    <p:sldId id="267" r:id="rId12"/>
    <p:sldId id="269" r:id="rId13"/>
    <p:sldId id="266" r:id="rId14"/>
    <p:sldId id="268"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8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87281" autoAdjust="0"/>
  </p:normalViewPr>
  <p:slideViewPr>
    <p:cSldViewPr snapToGrid="0" snapToObjects="1">
      <p:cViewPr>
        <p:scale>
          <a:sx n="90" d="100"/>
          <a:sy n="90" d="100"/>
        </p:scale>
        <p:origin x="-768"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9287D-6259-F24B-92EC-5EA161D756AB}"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F9421-1E87-B543-AF3F-FD2D0BA1A38E}" type="slidenum">
              <a:rPr lang="en-US" smtClean="0"/>
              <a:t>‹#›</a:t>
            </a:fld>
            <a:endParaRPr lang="en-US"/>
          </a:p>
        </p:txBody>
      </p:sp>
    </p:spTree>
    <p:extLst>
      <p:ext uri="{BB962C8B-B14F-4D97-AF65-F5344CB8AC3E}">
        <p14:creationId xmlns:p14="http://schemas.microsoft.com/office/powerpoint/2010/main" val="52148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a:t>
            </a:r>
            <a:r>
              <a:rPr lang="en-US" baseline="0" dirty="0"/>
              <a:t>e article is called ‘</a:t>
            </a:r>
            <a:r>
              <a:rPr lang="en-US" sz="1200" b="1" kern="1200" dirty="0" smtClean="0">
                <a:solidFill>
                  <a:schemeClr val="tx1"/>
                </a:solidFill>
                <a:effectLst/>
                <a:latin typeface="+mn-lt"/>
                <a:ea typeface="+mn-ea"/>
                <a:cs typeface="+mn-cs"/>
              </a:rPr>
              <a:t>Democratize</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Internet Now! </a:t>
            </a:r>
            <a:r>
              <a:rPr lang="en-US" baseline="0" dirty="0"/>
              <a:t>’. Taking an example of information leaking from the ‘dating</a:t>
            </a:r>
            <a:r>
              <a:rPr lang="en-US" baseline="0" dirty="0" smtClean="0"/>
              <a:t>’ </a:t>
            </a:r>
            <a:r>
              <a:rPr lang="en-US" baseline="0"/>
              <a:t>website </a:t>
            </a:r>
            <a:r>
              <a:rPr lang="en-US" sz="1200" kern="1200" smtClean="0">
                <a:solidFill>
                  <a:schemeClr val="tx1"/>
                </a:solidFill>
                <a:effectLst/>
                <a:latin typeface="+mn-lt"/>
                <a:ea typeface="+mn-ea"/>
                <a:cs typeface="+mn-cs"/>
              </a:rPr>
              <a:t>Ashley </a:t>
            </a:r>
            <a:r>
              <a:rPr lang="en-US" sz="1200" kern="1200" dirty="0">
                <a:solidFill>
                  <a:schemeClr val="tx1"/>
                </a:solidFill>
                <a:effectLst/>
                <a:latin typeface="+mn-lt"/>
                <a:ea typeface="+mn-ea"/>
                <a:cs typeface="+mn-cs"/>
              </a:rPr>
              <a:t>Madison,</a:t>
            </a:r>
            <a:r>
              <a:rPr lang="en-US" sz="1200" kern="1200" baseline="0" dirty="0">
                <a:solidFill>
                  <a:schemeClr val="tx1"/>
                </a:solidFill>
                <a:effectLst/>
                <a:latin typeface="+mn-lt"/>
                <a:ea typeface="+mn-ea"/>
                <a:cs typeface="+mn-cs"/>
              </a:rPr>
              <a:t> it </a:t>
            </a:r>
            <a:r>
              <a:rPr lang="en-US" sz="1200" kern="1200" baseline="0" dirty="0">
                <a:solidFill>
                  <a:srgbClr val="FF0000"/>
                </a:solidFill>
                <a:effectLst/>
                <a:latin typeface="+mn-lt"/>
                <a:ea typeface="+mn-ea"/>
                <a:cs typeface="+mn-cs"/>
              </a:rPr>
              <a:t>introduce the internet change from decentralized to centralized system, and r</a:t>
            </a:r>
            <a:r>
              <a:rPr lang="en-US" sz="1200" kern="1200" baseline="0" dirty="0">
                <a:solidFill>
                  <a:schemeClr val="tx1"/>
                </a:solidFill>
                <a:effectLst/>
                <a:latin typeface="+mn-lt"/>
                <a:ea typeface="+mn-ea"/>
                <a:cs typeface="+mn-cs"/>
              </a:rPr>
              <a:t>eminds people to be ware of the change of modern internet.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EF9421-1E87-B543-AF3F-FD2D0BA1A38E}" type="slidenum">
              <a:rPr lang="en-US" smtClean="0"/>
              <a:t>1</a:t>
            </a:fld>
            <a:endParaRPr lang="en-US"/>
          </a:p>
        </p:txBody>
      </p:sp>
    </p:spTree>
    <p:extLst>
      <p:ext uri="{BB962C8B-B14F-4D97-AF65-F5344CB8AC3E}">
        <p14:creationId xmlns:p14="http://schemas.microsoft.com/office/powerpoint/2010/main" val="67561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Google is one of the most successful search engine by now. One of the most important reason is that Google has so many users. Sellers give Google money to make advertisement because Google get so many users together. New users keep sign in Google because others are using Google too. </a:t>
            </a:r>
          </a:p>
        </p:txBody>
      </p:sp>
      <p:sp>
        <p:nvSpPr>
          <p:cNvPr id="4" name="Slide Number Placeholder 3"/>
          <p:cNvSpPr>
            <a:spLocks noGrp="1"/>
          </p:cNvSpPr>
          <p:nvPr>
            <p:ph type="sldNum" sz="quarter" idx="10"/>
          </p:nvPr>
        </p:nvSpPr>
        <p:spPr/>
        <p:txBody>
          <a:bodyPr/>
          <a:lstStyle/>
          <a:p>
            <a:fld id="{D2EF9421-1E87-B543-AF3F-FD2D0BA1A38E}" type="slidenum">
              <a:rPr lang="en-US" smtClean="0"/>
              <a:t>10</a:t>
            </a:fld>
            <a:endParaRPr lang="en-US"/>
          </a:p>
        </p:txBody>
      </p:sp>
    </p:spTree>
    <p:extLst>
      <p:ext uri="{BB962C8B-B14F-4D97-AF65-F5344CB8AC3E}">
        <p14:creationId xmlns:p14="http://schemas.microsoft.com/office/powerpoint/2010/main" val="115202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After the development</a:t>
            </a:r>
            <a:r>
              <a:rPr lang="en-US" baseline="0" dirty="0"/>
              <a:t> of search engines, websites are no longer a hidden place waiting someone to dig out. People are more easier to find and look everything online than ever. The </a:t>
            </a:r>
            <a:r>
              <a:rPr lang="en-US" sz="1200" kern="1200" dirty="0">
                <a:solidFill>
                  <a:schemeClr val="tx1"/>
                </a:solidFill>
                <a:effectLst/>
                <a:latin typeface="+mn-lt"/>
                <a:ea typeface="+mn-ea"/>
                <a:cs typeface="+mn-cs"/>
              </a:rPr>
              <a:t>decentralized nature of the internet is no longer</a:t>
            </a:r>
            <a:r>
              <a:rPr lang="en-US" sz="1200" kern="1200" baseline="0" dirty="0">
                <a:solidFill>
                  <a:schemeClr val="tx1"/>
                </a:solidFill>
                <a:effectLst/>
                <a:latin typeface="+mn-lt"/>
                <a:ea typeface="+mn-ea"/>
                <a:cs typeface="+mn-cs"/>
              </a:rPr>
              <a:t> exist. On the opposite, more centralized </a:t>
            </a:r>
            <a:r>
              <a:rPr lang="en-US" sz="1200" b="0" i="0" kern="1200" dirty="0">
                <a:solidFill>
                  <a:schemeClr val="tx1"/>
                </a:solidFill>
                <a:effectLst/>
                <a:latin typeface="+mn-lt"/>
                <a:ea typeface="+mn-ea"/>
                <a:cs typeface="+mn-cs"/>
              </a:rPr>
              <a:t>Web </a:t>
            </a:r>
            <a:r>
              <a:rPr lang="en-US" sz="1200" b="0" i="0" kern="1200" dirty="0" smtClean="0">
                <a:solidFill>
                  <a:schemeClr val="tx1"/>
                </a:solidFill>
                <a:effectLst/>
                <a:latin typeface="+mn-lt"/>
                <a:ea typeface="+mn-ea"/>
                <a:cs typeface="+mn-cs"/>
              </a:rPr>
              <a:t>porta</a:t>
            </a:r>
            <a:r>
              <a:rPr lang="en-US" sz="1200" b="0" i="0" kern="1200" baseline="0" dirty="0" smtClean="0">
                <a:solidFill>
                  <a:schemeClr val="tx1"/>
                </a:solidFill>
                <a:effectLst/>
                <a:latin typeface="+mn-lt"/>
                <a:ea typeface="+mn-ea"/>
                <a:cs typeface="+mn-cs"/>
              </a:rPr>
              <a:t>l</a:t>
            </a:r>
            <a:r>
              <a:rPr lang="zh-CN" altLang="en-US" sz="1200" b="0" i="0" kern="1200" baseline="0" dirty="0" smtClean="0">
                <a:solidFill>
                  <a:schemeClr val="tx1"/>
                </a:solidFill>
                <a:effectLst/>
                <a:latin typeface="+mn-lt"/>
                <a:ea typeface="+mn-ea"/>
                <a:cs typeface="+mn-cs"/>
              </a:rPr>
              <a:t>剖透</a:t>
            </a:r>
            <a:r>
              <a:rPr lang="en-US" sz="1200" b="0" i="0" kern="1200" baseline="0" dirty="0" smtClean="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are coming out.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11</a:t>
            </a:fld>
            <a:endParaRPr lang="en-US"/>
          </a:p>
        </p:txBody>
      </p:sp>
    </p:spTree>
    <p:extLst>
      <p:ext uri="{BB962C8B-B14F-4D97-AF65-F5344CB8AC3E}">
        <p14:creationId xmlns:p14="http://schemas.microsoft.com/office/powerpoint/2010/main" val="60640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people want to record their daily lives online, they no longer need to establish a sever and make a website. Instead, they just need to find a blogger site and create an account . On the other hand, users have more free time to do social activities  though that centralized sever. </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12</a:t>
            </a:fld>
            <a:endParaRPr lang="en-US"/>
          </a:p>
        </p:txBody>
      </p:sp>
    </p:spTree>
    <p:extLst>
      <p:ext uri="{BB962C8B-B14F-4D97-AF65-F5344CB8AC3E}">
        <p14:creationId xmlns:p14="http://schemas.microsoft.com/office/powerpoint/2010/main" val="57445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Centralized Internet is basically about</a:t>
            </a:r>
            <a:r>
              <a:rPr lang="en-US" baseline="0" dirty="0"/>
              <a:t> everything of the modern internet. When people say </a:t>
            </a:r>
            <a:r>
              <a:rPr lang="en-US" baseline="0" dirty="0" smtClean="0"/>
              <a:t>le</a:t>
            </a:r>
            <a:r>
              <a:rPr lang="en-US" altLang="zh-CN" baseline="0" dirty="0" smtClean="0"/>
              <a:t>t</a:t>
            </a:r>
            <a:r>
              <a:rPr lang="zh-CN" altLang="en-US" baseline="0" dirty="0" smtClean="0"/>
              <a:t> </a:t>
            </a:r>
            <a:r>
              <a:rPr lang="en-US" altLang="zh-CN" baseline="0" dirty="0" smtClean="0"/>
              <a:t>us</a:t>
            </a:r>
            <a:r>
              <a:rPr lang="en-US" baseline="0" dirty="0" smtClean="0"/>
              <a:t> </a:t>
            </a:r>
            <a:r>
              <a:rPr lang="en-US" baseline="0" dirty="0"/>
              <a:t>communicate online, so there is </a:t>
            </a:r>
            <a:r>
              <a:rPr lang="en-US" baseline="0" dirty="0" smtClean="0"/>
              <a:t>Skype</a:t>
            </a:r>
            <a:r>
              <a:rPr lang="zh-CN" altLang="en-US" baseline="0" dirty="0" smtClean="0"/>
              <a:t>, </a:t>
            </a:r>
            <a:r>
              <a:rPr lang="en-US" altLang="zh-CN" baseline="0" dirty="0" err="1" smtClean="0"/>
              <a:t>facebook</a:t>
            </a:r>
            <a:r>
              <a:rPr lang="en-US" baseline="0" dirty="0" smtClean="0"/>
              <a:t>. </a:t>
            </a:r>
            <a:r>
              <a:rPr lang="en-US" baseline="0" dirty="0"/>
              <a:t>When people say </a:t>
            </a:r>
            <a:r>
              <a:rPr lang="en-US" baseline="0" dirty="0" smtClean="0"/>
              <a:t>le</a:t>
            </a:r>
            <a:r>
              <a:rPr lang="zh-CN" altLang="en-US" baseline="0" dirty="0" smtClean="0"/>
              <a:t>t </a:t>
            </a:r>
            <a:r>
              <a:rPr lang="en-US" altLang="zh-CN" baseline="0" dirty="0" smtClean="0"/>
              <a:t>us</a:t>
            </a:r>
            <a:r>
              <a:rPr lang="en-US" baseline="0" dirty="0" smtClean="0"/>
              <a:t> </a:t>
            </a:r>
            <a:r>
              <a:rPr lang="en-US" baseline="0" dirty="0"/>
              <a:t>find a job online, so there is Linked-In. Your information is fully recorded in each online company's server. This is </a:t>
            </a:r>
            <a:r>
              <a:rPr lang="en-US" altLang="zh-CN" baseline="0" dirty="0" smtClean="0"/>
              <a:t>one </a:t>
            </a:r>
            <a:r>
              <a:rPr lang="en-US" baseline="0" dirty="0" smtClean="0"/>
              <a:t>the </a:t>
            </a:r>
            <a:r>
              <a:rPr lang="en-US" baseline="0" dirty="0"/>
              <a:t>result of centralized internet.</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13</a:t>
            </a:fld>
            <a:endParaRPr lang="en-US"/>
          </a:p>
        </p:txBody>
      </p:sp>
    </p:spTree>
    <p:extLst>
      <p:ext uri="{BB962C8B-B14F-4D97-AF65-F5344CB8AC3E}">
        <p14:creationId xmlns:p14="http://schemas.microsoft.com/office/powerpoint/2010/main" val="121021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do you deal with your information online? </a:t>
            </a:r>
            <a:r>
              <a:rPr lang="en-US" sz="1200" kern="1200" dirty="0">
                <a:solidFill>
                  <a:schemeClr val="tx1"/>
                </a:solidFill>
                <a:effectLst/>
                <a:latin typeface="+mn-lt"/>
                <a:ea typeface="+mn-ea"/>
                <a:cs typeface="+mn-cs"/>
              </a:rPr>
              <a:t>If you don’t take care of yourself, someone else will.</a:t>
            </a:r>
            <a:r>
              <a:rPr lang="en-US" sz="1200" kern="1200" baseline="0" dirty="0">
                <a:solidFill>
                  <a:schemeClr val="tx1"/>
                </a:solidFill>
                <a:effectLst/>
                <a:latin typeface="+mn-lt"/>
                <a:ea typeface="+mn-ea"/>
                <a:cs typeface="+mn-cs"/>
              </a:rPr>
              <a:t> Everything you have online can be profitable, and everything you did online can be watched. Think about these key words you googled online, and these Instagram photos you uploaded, someone else is probably reading </a:t>
            </a:r>
            <a:r>
              <a:rPr lang="en-US" altLang="zh-CN" sz="1200" kern="1200" baseline="0" dirty="0" smtClean="0">
                <a:solidFill>
                  <a:schemeClr val="tx1"/>
                </a:solidFill>
                <a:effectLst/>
                <a:latin typeface="+mn-lt"/>
                <a:ea typeface="+mn-ea"/>
                <a:cs typeface="+mn-cs"/>
              </a:rPr>
              <a:t>and try</a:t>
            </a:r>
            <a:r>
              <a:rPr lang="zh-CN" altLang="en-US" sz="1200" kern="1200" baseline="0" dirty="0" smtClean="0">
                <a:solidFill>
                  <a:schemeClr val="tx1"/>
                </a:solidFill>
                <a:effectLst/>
                <a:latin typeface="+mn-lt"/>
                <a:ea typeface="+mn-ea"/>
                <a:cs typeface="+mn-cs"/>
              </a:rPr>
              <a:t>i</a:t>
            </a:r>
            <a:r>
              <a:rPr lang="en-US" altLang="zh-CN" sz="1200" kern="1200" baseline="0" dirty="0" err="1" smtClean="0">
                <a:solidFill>
                  <a:schemeClr val="tx1"/>
                </a:solidFill>
                <a:effectLst/>
                <a:latin typeface="+mn-lt"/>
                <a:ea typeface="+mn-ea"/>
                <a:cs typeface="+mn-cs"/>
              </a:rPr>
              <a:t>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latin typeface="+mn-lt"/>
                <a:ea typeface="+mn-ea"/>
                <a:cs typeface="+mn-cs"/>
              </a:rPr>
              <a:t>steal</a:t>
            </a:r>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your information</a:t>
            </a:r>
            <a:r>
              <a:rPr lang="zh-CN" alt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now</a:t>
            </a:r>
            <a:r>
              <a:rPr lang="en-US" sz="1200" kern="1200" baseline="0" dirty="0">
                <a:solidFill>
                  <a:schemeClr val="tx1"/>
                </a:solidFill>
                <a:effectLst/>
                <a:latin typeface="+mn-lt"/>
                <a:ea typeface="+mn-ea"/>
                <a:cs typeface="+mn-cs"/>
              </a:rPr>
              <a:t>.</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14</a:t>
            </a:fld>
            <a:endParaRPr lang="en-US"/>
          </a:p>
        </p:txBody>
      </p:sp>
    </p:spTree>
    <p:extLst>
      <p:ext uri="{BB962C8B-B14F-4D97-AF65-F5344CB8AC3E}">
        <p14:creationId xmlns:p14="http://schemas.microsoft.com/office/powerpoint/2010/main" val="116479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rPr>
              <a:t>So can </a:t>
            </a:r>
            <a:r>
              <a:rPr lang="en-US" sz="1200" kern="1200" dirty="0">
                <a:solidFill>
                  <a:schemeClr val="tx1"/>
                </a:solidFill>
                <a:effectLst/>
                <a:latin typeface="+mn-lt"/>
                <a:ea typeface="+mn-ea"/>
                <a:cs typeface="+mn-cs"/>
              </a:rPr>
              <a:t>we control our</a:t>
            </a:r>
            <a:r>
              <a:rPr lang="en-US" sz="1200" kern="1200" baseline="0" dirty="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privacy? </a:t>
            </a:r>
            <a:r>
              <a:rPr lang="en-US" sz="1200" kern="1200" dirty="0">
                <a:solidFill>
                  <a:schemeClr val="tx1"/>
                </a:solidFill>
                <a:effectLst/>
                <a:latin typeface="+mn-lt"/>
                <a:ea typeface="+mn-ea"/>
                <a:cs typeface="+mn-cs"/>
              </a:rPr>
              <a:t>Just like the</a:t>
            </a:r>
            <a:r>
              <a:rPr lang="en-US" sz="1200" kern="1200" baseline="0" dirty="0">
                <a:solidFill>
                  <a:schemeClr val="tx1"/>
                </a:solidFill>
                <a:effectLst/>
                <a:latin typeface="+mn-lt"/>
                <a:ea typeface="+mn-ea"/>
                <a:cs typeface="+mn-cs"/>
              </a:rPr>
              <a:t> article sais</a:t>
            </a:r>
            <a:r>
              <a:rPr lang="en-US" sz="1200" kern="1200" dirty="0">
                <a:solidFill>
                  <a:schemeClr val="tx1"/>
                </a:solidFill>
                <a:effectLst/>
                <a:latin typeface="+mn-lt"/>
                <a:ea typeface="+mn-ea"/>
                <a:cs typeface="+mn-cs"/>
              </a:rPr>
              <a:t> “When you post something on the web, it should belong to you, not a corporation.” You should own your information and profit from it.</a:t>
            </a:r>
            <a:r>
              <a:rPr lang="en-US" sz="1200" kern="1200" baseline="0" dirty="0">
                <a:solidFill>
                  <a:schemeClr val="tx1"/>
                </a:solidFill>
                <a:effectLst/>
                <a:latin typeface="+mn-lt"/>
                <a:ea typeface="+mn-ea"/>
                <a:cs typeface="+mn-cs"/>
              </a:rPr>
              <a:t> But the more important thing is that companies who profit by having you should be responsible to secure your </a:t>
            </a:r>
            <a:r>
              <a:rPr lang="en-US" sz="1200" kern="1200" baseline="0" dirty="0" smtClean="0">
                <a:solidFill>
                  <a:schemeClr val="tx1"/>
                </a:solidFill>
                <a:effectLst/>
                <a:latin typeface="+mn-lt"/>
                <a:ea typeface="+mn-ea"/>
                <a:cs typeface="+mn-cs"/>
              </a:rPr>
              <a:t>information</a:t>
            </a:r>
            <a:r>
              <a:rPr lang="en-US" sz="1200" kern="1200" baseline="0" dirty="0">
                <a:solidFill>
                  <a:schemeClr val="tx1"/>
                </a:solidFill>
                <a:effectLst/>
                <a:latin typeface="+mn-lt"/>
                <a:ea typeface="+mn-ea"/>
                <a:cs typeface="+mn-cs"/>
              </a:rPr>
              <a:t>.</a:t>
            </a:r>
            <a:r>
              <a:rPr lang="en-US" sz="1200" kern="1200" baseline="0" dirty="0">
                <a:solidFill>
                  <a:schemeClr val="tx1"/>
                </a:solidFill>
                <a:effectLst/>
              </a:rPr>
              <a:t> </a:t>
            </a:r>
            <a:endParaRPr lang="en-US" dirty="0">
              <a:effectLst/>
            </a:endParaRPr>
          </a:p>
        </p:txBody>
      </p:sp>
      <p:sp>
        <p:nvSpPr>
          <p:cNvPr id="4" name="Slide Number Placeholder 3"/>
          <p:cNvSpPr>
            <a:spLocks noGrp="1"/>
          </p:cNvSpPr>
          <p:nvPr>
            <p:ph type="sldNum" sz="quarter" idx="10"/>
          </p:nvPr>
        </p:nvSpPr>
        <p:spPr/>
        <p:txBody>
          <a:bodyPr/>
          <a:lstStyle/>
          <a:p>
            <a:fld id="{D2EF9421-1E87-B543-AF3F-FD2D0BA1A38E}" type="slidenum">
              <a:rPr lang="en-US" smtClean="0"/>
              <a:t>15</a:t>
            </a:fld>
            <a:endParaRPr lang="en-US"/>
          </a:p>
        </p:txBody>
      </p:sp>
    </p:spTree>
    <p:extLst>
      <p:ext uri="{BB962C8B-B14F-4D97-AF65-F5344CB8AC3E}">
        <p14:creationId xmlns:p14="http://schemas.microsoft.com/office/powerpoint/2010/main" val="106828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we </a:t>
            </a:r>
            <a:r>
              <a:rPr lang="en-US" baseline="0" dirty="0" smtClean="0"/>
              <a:t>can</a:t>
            </a:r>
            <a:r>
              <a:rPr lang="zh-CN" altLang="en-US" baseline="0" dirty="0" smtClean="0"/>
              <a:t> </a:t>
            </a:r>
            <a:r>
              <a:rPr lang="en-US" altLang="zh-CN" baseline="0" dirty="0" smtClean="0"/>
              <a:t>not</a:t>
            </a:r>
            <a:r>
              <a:rPr lang="en-US" baseline="0" dirty="0" smtClean="0"/>
              <a:t> </a:t>
            </a:r>
            <a:r>
              <a:rPr lang="en-US" baseline="0" dirty="0"/>
              <a:t>control others to hack in the sever and watch our lives, we probability should concern about our life style with the internet. We have privacies in our social media accounts, and we may not feel happy to share with publics. Also like </a:t>
            </a:r>
            <a:r>
              <a:rPr lang="en-US" sz="1200" kern="1200" dirty="0">
                <a:solidFill>
                  <a:schemeClr val="tx1"/>
                </a:solidFill>
                <a:effectLst/>
                <a:latin typeface="+mn-lt"/>
                <a:ea typeface="+mn-ea"/>
                <a:cs typeface="+mn-cs"/>
              </a:rPr>
              <a:t>affair</a:t>
            </a:r>
            <a:r>
              <a:rPr lang="en-US" sz="1200" kern="1200" baseline="0" dirty="0">
                <a:solidFill>
                  <a:schemeClr val="tx1"/>
                </a:solidFill>
                <a:effectLst/>
                <a:latin typeface="+mn-lt"/>
                <a:ea typeface="+mn-ea"/>
                <a:cs typeface="+mn-cs"/>
              </a:rPr>
              <a:t> information, we will never wants our secret gets public. So be aware next time before you post something. </a:t>
            </a:r>
            <a:endParaRPr lang="en-US" dirty="0">
              <a:effectLst/>
            </a:endParaRPr>
          </a:p>
        </p:txBody>
      </p:sp>
      <p:sp>
        <p:nvSpPr>
          <p:cNvPr id="4" name="Slide Number Placeholder 3"/>
          <p:cNvSpPr>
            <a:spLocks noGrp="1"/>
          </p:cNvSpPr>
          <p:nvPr>
            <p:ph type="sldNum" sz="quarter" idx="10"/>
          </p:nvPr>
        </p:nvSpPr>
        <p:spPr/>
        <p:txBody>
          <a:bodyPr/>
          <a:lstStyle/>
          <a:p>
            <a:fld id="{D2EF9421-1E87-B543-AF3F-FD2D0BA1A38E}" type="slidenum">
              <a:rPr lang="en-US" smtClean="0"/>
              <a:t>16</a:t>
            </a:fld>
            <a:endParaRPr lang="en-US"/>
          </a:p>
        </p:txBody>
      </p:sp>
    </p:spTree>
    <p:extLst>
      <p:ext uri="{BB962C8B-B14F-4D97-AF65-F5344CB8AC3E}">
        <p14:creationId xmlns:p14="http://schemas.microsoft.com/office/powerpoint/2010/main" val="149876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do</a:t>
            </a:r>
            <a:r>
              <a:rPr lang="en-US" baseline="0" dirty="0"/>
              <a:t> we still have a decentralized website? The answer is yes. Like Bitcoins, </a:t>
            </a:r>
            <a:r>
              <a:rPr lang="en-US" baseline="0" dirty="0" smtClean="0"/>
              <a:t>whi</a:t>
            </a:r>
            <a:r>
              <a:rPr lang="en-US" altLang="zh-CN" baseline="0" dirty="0" smtClean="0"/>
              <a:t>c</a:t>
            </a:r>
            <a:r>
              <a:rPr lang="en-US" baseline="0" dirty="0" smtClean="0"/>
              <a:t>h </a:t>
            </a:r>
            <a:r>
              <a:rPr lang="en-US" baseline="0" dirty="0"/>
              <a:t>is </a:t>
            </a:r>
            <a:r>
              <a:rPr lang="en-US" sz="1200" kern="1200" dirty="0">
                <a:solidFill>
                  <a:schemeClr val="tx1"/>
                </a:solidFill>
                <a:effectLst/>
                <a:latin typeface="+mn-lt"/>
                <a:ea typeface="+mn-ea"/>
                <a:cs typeface="+mn-cs"/>
              </a:rPr>
              <a:t>a block chain of financial transactions. It’s aimed to make the</a:t>
            </a:r>
            <a:r>
              <a:rPr lang="en-US" sz="1200" kern="1200" baseline="0" dirty="0">
                <a:solidFill>
                  <a:schemeClr val="tx1"/>
                </a:solidFill>
                <a:effectLst/>
                <a:latin typeface="+mn-lt"/>
                <a:ea typeface="+mn-ea"/>
                <a:cs typeface="+mn-cs"/>
              </a:rPr>
              <a:t> people’s transaction </a:t>
            </a:r>
            <a:r>
              <a:rPr lang="en-US" sz="1200" kern="1200" dirty="0">
                <a:solidFill>
                  <a:schemeClr val="tx1"/>
                </a:solidFill>
                <a:effectLst/>
                <a:latin typeface="+mn-lt"/>
                <a:ea typeface="+mn-ea"/>
                <a:cs typeface="+mn-cs"/>
              </a:rPr>
              <a:t>peer-to-peer.</a:t>
            </a:r>
            <a:r>
              <a:rPr lang="en-US" sz="1200" kern="1200" baseline="0" dirty="0">
                <a:solidFill>
                  <a:schemeClr val="tx1"/>
                </a:solidFill>
                <a:effectLst/>
                <a:latin typeface="+mn-lt"/>
                <a:ea typeface="+mn-ea"/>
                <a:cs typeface="+mn-cs"/>
              </a:rPr>
              <a:t> In that way, </a:t>
            </a:r>
            <a:r>
              <a:rPr lang="en-US" sz="1200" kern="1200" baseline="0" dirty="0" smtClean="0">
                <a:solidFill>
                  <a:schemeClr val="tx1"/>
                </a:solidFill>
                <a:effectLst/>
                <a:latin typeface="+mn-lt"/>
                <a:ea typeface="+mn-ea"/>
                <a:cs typeface="+mn-cs"/>
              </a:rPr>
              <a:t>i</a:t>
            </a:r>
            <a:r>
              <a:rPr lang="en-US" altLang="zh-CN" sz="1200" kern="1200" baseline="0" dirty="0" smtClean="0">
                <a:solidFill>
                  <a:schemeClr val="tx1"/>
                </a:solidFill>
                <a:effectLst/>
                <a:latin typeface="+mn-lt"/>
                <a:ea typeface="+mn-ea"/>
                <a:cs typeface="+mn-cs"/>
              </a:rPr>
              <a:t>t i</a:t>
            </a:r>
            <a:r>
              <a:rPr lang="en-US" sz="1200" kern="1200" baseline="0" dirty="0" smtClean="0">
                <a:solidFill>
                  <a:schemeClr val="tx1"/>
                </a:solidFill>
                <a:effectLst/>
                <a:latin typeface="+mn-lt"/>
                <a:ea typeface="+mn-ea"/>
                <a:cs typeface="+mn-cs"/>
              </a:rPr>
              <a:t>s </a:t>
            </a:r>
            <a:r>
              <a:rPr lang="en-US" sz="1200" kern="1200" baseline="0" dirty="0">
                <a:solidFill>
                  <a:schemeClr val="tx1"/>
                </a:solidFill>
                <a:effectLst/>
                <a:latin typeface="+mn-lt"/>
                <a:ea typeface="+mn-ea"/>
                <a:cs typeface="+mn-cs"/>
              </a:rPr>
              <a:t>more safe for both seller and buyer. A third party is hard to interrupt since there is no middle station between them.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17</a:t>
            </a:fld>
            <a:endParaRPr lang="en-US"/>
          </a:p>
        </p:txBody>
      </p:sp>
    </p:spTree>
    <p:extLst>
      <p:ext uri="{BB962C8B-B14F-4D97-AF65-F5344CB8AC3E}">
        <p14:creationId xmlns:p14="http://schemas.microsoft.com/office/powerpoint/2010/main" val="564696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a:t>
            </a:r>
            <a:r>
              <a:rPr lang="en-US" sz="1200" kern="1200" baseline="0" dirty="0">
                <a:solidFill>
                  <a:schemeClr val="tx1"/>
                </a:solidFill>
                <a:effectLst/>
                <a:latin typeface="+mn-lt"/>
                <a:ea typeface="+mn-ea"/>
                <a:cs typeface="+mn-cs"/>
              </a:rPr>
              <a:t> sounds like that modern people cant live without the centralization online system. </a:t>
            </a:r>
            <a:r>
              <a:rPr lang="en-US" sz="1200" kern="1200" dirty="0">
                <a:solidFill>
                  <a:schemeClr val="tx1"/>
                </a:solidFill>
                <a:effectLst/>
                <a:latin typeface="+mn-lt"/>
                <a:ea typeface="+mn-ea"/>
                <a:cs typeface="+mn-cs"/>
              </a:rPr>
              <a:t>However, we could still live in that decentralized online world,</a:t>
            </a:r>
            <a:r>
              <a:rPr lang="en-US" sz="1200" kern="1200" baseline="0" dirty="0">
                <a:solidFill>
                  <a:schemeClr val="tx1"/>
                </a:solidFill>
                <a:effectLst/>
                <a:latin typeface="+mn-lt"/>
                <a:ea typeface="+mn-ea"/>
                <a:cs typeface="+mn-cs"/>
              </a:rPr>
              <a:t> although it’s harder, and more </a:t>
            </a:r>
            <a:r>
              <a:rPr lang="en-US" sz="1200" kern="1200" baseline="0" dirty="0" smtClean="0">
                <a:solidFill>
                  <a:schemeClr val="tx1"/>
                </a:solidFill>
                <a:effectLst/>
                <a:latin typeface="+mn-lt"/>
                <a:ea typeface="+mn-ea"/>
                <a:cs typeface="+mn-cs"/>
              </a:rPr>
              <a:t>plain. </a:t>
            </a:r>
            <a:r>
              <a:rPr lang="en-US" sz="1200" kern="1200" baseline="0" dirty="0">
                <a:solidFill>
                  <a:schemeClr val="tx1"/>
                </a:solidFill>
                <a:effectLst/>
                <a:latin typeface="+mn-lt"/>
                <a:ea typeface="+mn-ea"/>
                <a:cs typeface="+mn-cs"/>
              </a:rPr>
              <a:t>Meanwhile, we </a:t>
            </a:r>
            <a:r>
              <a:rPr lang="en-US" sz="1200" kern="1200" baseline="0" dirty="0" smtClean="0">
                <a:solidFill>
                  <a:schemeClr val="tx1"/>
                </a:solidFill>
                <a:effectLst/>
                <a:latin typeface="+mn-lt"/>
                <a:ea typeface="+mn-ea"/>
                <a:cs typeface="+mn-cs"/>
              </a:rPr>
              <a:t>do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not</a:t>
            </a:r>
            <a:r>
              <a:rPr lang="en-US" sz="1200" kern="1200" baseline="0" dirty="0" smtClean="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have to worry about privacy leaking and can truly have a peaceful moment. </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18</a:t>
            </a:fld>
            <a:endParaRPr lang="en-US"/>
          </a:p>
        </p:txBody>
      </p:sp>
    </p:spTree>
    <p:extLst>
      <p:ext uri="{BB962C8B-B14F-4D97-AF65-F5344CB8AC3E}">
        <p14:creationId xmlns:p14="http://schemas.microsoft.com/office/powerpoint/2010/main" val="1811508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Finally, how do we survive in this modern centralization system online? Just a little reminder</a:t>
            </a:r>
            <a:r>
              <a:rPr lang="en-US">
                <a:latin typeface="Calibri"/>
              </a:rPr>
              <a:t> for you. Be wise and be safe. </a:t>
            </a:r>
          </a:p>
        </p:txBody>
      </p:sp>
      <p:sp>
        <p:nvSpPr>
          <p:cNvPr id="4" name="Slide Number Placeholder 3"/>
          <p:cNvSpPr>
            <a:spLocks noGrp="1"/>
          </p:cNvSpPr>
          <p:nvPr>
            <p:ph type="sldNum" sz="quarter" idx="10"/>
          </p:nvPr>
        </p:nvSpPr>
        <p:spPr/>
        <p:txBody>
          <a:bodyPr/>
          <a:lstStyle/>
          <a:p>
            <a:fld id="{D2EF9421-1E87-B543-AF3F-FD2D0BA1A38E}" type="slidenum">
              <a:rPr lang="en-US" smtClean="0"/>
              <a:t>20</a:t>
            </a:fld>
            <a:endParaRPr lang="en-US"/>
          </a:p>
        </p:txBody>
      </p:sp>
    </p:spTree>
    <p:extLst>
      <p:ext uri="{BB962C8B-B14F-4D97-AF65-F5344CB8AC3E}">
        <p14:creationId xmlns:p14="http://schemas.microsoft.com/office/powerpoint/2010/main" val="129968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t>
            </a:r>
            <a:r>
              <a:rPr lang="en-US" dirty="0" smtClean="0"/>
              <a:t>all,</a:t>
            </a:r>
            <a:r>
              <a:rPr lang="zh-CN" altLang="en-US" dirty="0" smtClean="0"/>
              <a:t> </a:t>
            </a:r>
            <a:r>
              <a:rPr lang="en-US" dirty="0" smtClean="0"/>
              <a:t>the</a:t>
            </a:r>
            <a:r>
              <a:rPr lang="en-US" dirty="0"/>
              <a:t> article is written </a:t>
            </a:r>
            <a:r>
              <a:rPr lang="en-US" dirty="0" smtClean="0"/>
              <a:t>by </a:t>
            </a:r>
            <a:r>
              <a:rPr lang="en-US" b="1" dirty="0" smtClean="0"/>
              <a:t>Paul </a:t>
            </a:r>
            <a:r>
              <a:rPr lang="en-US" b="1" dirty="0"/>
              <a:t>Ford, </a:t>
            </a:r>
            <a:r>
              <a:rPr lang="en-US" altLang="zh-CN" b="1" dirty="0" smtClean="0"/>
              <a:t>he</a:t>
            </a:r>
            <a:r>
              <a:rPr lang="en-US" b="1" dirty="0" smtClean="0"/>
              <a:t> </a:t>
            </a:r>
            <a:r>
              <a:rPr lang="en-US" b="1" dirty="0"/>
              <a:t>is a signed editor of the New Republic magazine. His articles are more focus on </a:t>
            </a:r>
            <a:r>
              <a:rPr lang="en-US" b="1" dirty="0" smtClean="0"/>
              <a:t>new technology </a:t>
            </a:r>
            <a:r>
              <a:rPr lang="en-US" b="1" dirty="0"/>
              <a:t>areas such as big </a:t>
            </a:r>
            <a:r>
              <a:rPr lang="en-US" b="1" dirty="0" err="1" smtClean="0"/>
              <a:t>data,</a:t>
            </a:r>
            <a:r>
              <a:rPr lang="en-US" b="1" dirty="0" err="1"/>
              <a:t>programming</a:t>
            </a:r>
            <a:r>
              <a:rPr lang="en-US" b="1" dirty="0"/>
              <a:t> languages and </a:t>
            </a:r>
            <a:r>
              <a:rPr lang="en-US" b="1" dirty="0" smtClean="0"/>
              <a:t> the </a:t>
            </a:r>
            <a:r>
              <a:rPr lang="en-US" b="1" dirty="0"/>
              <a:t>development of internet. </a:t>
            </a:r>
            <a:endParaRPr lang="en-US" dirty="0">
              <a:latin typeface="Calibri"/>
            </a:endParaRPr>
          </a:p>
        </p:txBody>
      </p:sp>
      <p:sp>
        <p:nvSpPr>
          <p:cNvPr id="4" name="Slide Number Placeholder 3"/>
          <p:cNvSpPr>
            <a:spLocks noGrp="1"/>
          </p:cNvSpPr>
          <p:nvPr>
            <p:ph type="sldNum" sz="quarter" idx="10"/>
          </p:nvPr>
        </p:nvSpPr>
        <p:spPr/>
        <p:txBody>
          <a:bodyPr/>
          <a:lstStyle/>
          <a:p>
            <a:fld id="{D2EF9421-1E87-B543-AF3F-FD2D0BA1A38E}" type="slidenum">
              <a:rPr lang="en-US" smtClean="0"/>
              <a:t>2</a:t>
            </a:fld>
            <a:endParaRPr lang="en-US"/>
          </a:p>
        </p:txBody>
      </p:sp>
    </p:spTree>
    <p:extLst>
      <p:ext uri="{BB962C8B-B14F-4D97-AF65-F5344CB8AC3E}">
        <p14:creationId xmlns:p14="http://schemas.microsoft.com/office/powerpoint/2010/main" val="139094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article mentioned</a:t>
            </a:r>
            <a:r>
              <a:rPr lang="en-US" dirty="0" smtClean="0"/>
              <a:t>,</a:t>
            </a:r>
            <a:r>
              <a:rPr lang="zh-CN" altLang="en-US" dirty="0" smtClean="0"/>
              <a:t> </a:t>
            </a:r>
            <a:r>
              <a:rPr lang="en-US" dirty="0" smtClean="0"/>
              <a:t>Ashley </a:t>
            </a:r>
            <a:r>
              <a:rPr lang="en-US" dirty="0"/>
              <a:t>Madison</a:t>
            </a:r>
            <a:r>
              <a:rPr lang="en-US" baseline="0" dirty="0"/>
              <a:t> is an Canadian online dating website. But it definitely </a:t>
            </a:r>
            <a:r>
              <a:rPr lang="en-US" altLang="zh-CN" baseline="0" dirty="0"/>
              <a:t>is not </a:t>
            </a:r>
            <a:r>
              <a:rPr lang="en-US" altLang="zh-CN" baseline="0" dirty="0" smtClean="0"/>
              <a:t>100% true</a:t>
            </a:r>
            <a:r>
              <a:rPr lang="en-US" baseline="0" dirty="0" smtClean="0"/>
              <a:t>. It </a:t>
            </a:r>
            <a:r>
              <a:rPr lang="en-US" altLang="zh-CN" baseline="0" dirty="0" smtClean="0"/>
              <a:t>is</a:t>
            </a:r>
            <a:r>
              <a:rPr lang="zh-CN" altLang="en-US" baseline="0" dirty="0" smtClean="0"/>
              <a:t> </a:t>
            </a:r>
            <a:r>
              <a:rPr lang="en-US" altLang="zh-CN" baseline="0" dirty="0" smtClean="0"/>
              <a:t>more</a:t>
            </a:r>
            <a:r>
              <a:rPr lang="zh-CN" altLang="en-US" baseline="0" dirty="0" smtClean="0"/>
              <a:t> </a:t>
            </a:r>
            <a:r>
              <a:rPr lang="en-US" altLang="zh-CN" baseline="0" dirty="0" smtClean="0"/>
              <a:t>like</a:t>
            </a:r>
            <a:r>
              <a:rPr lang="zh-CN" altLang="en-US" baseline="0" dirty="0" smtClean="0"/>
              <a:t> </a:t>
            </a:r>
            <a:r>
              <a:rPr lang="zh-CN" altLang="zh-CN" baseline="0" dirty="0" smtClean="0"/>
              <a:t>a</a:t>
            </a:r>
            <a:r>
              <a:rPr lang="en-US" altLang="zh-CN" baseline="0" dirty="0" smtClean="0"/>
              <a:t> hook up website</a:t>
            </a:r>
            <a:r>
              <a:rPr lang="zh-CN" altLang="en-US" baseline="0" dirty="0" smtClean="0"/>
              <a:t> </a:t>
            </a:r>
            <a:r>
              <a:rPr lang="en-US" altLang="zh-CN" baseline="0" dirty="0" smtClean="0"/>
              <a:t>and</a:t>
            </a:r>
            <a:r>
              <a:rPr lang="zh-CN" altLang="en-US" baseline="0" dirty="0" smtClean="0"/>
              <a:t> </a:t>
            </a:r>
            <a:r>
              <a:rPr lang="en-US" altLang="zh-CN" baseline="0" dirty="0" smtClean="0"/>
              <a:t>letting</a:t>
            </a:r>
            <a:r>
              <a:rPr lang="zh-CN" altLang="en-US" baseline="0" dirty="0" smtClean="0"/>
              <a:t> </a:t>
            </a:r>
            <a:r>
              <a:rPr lang="en-US" altLang="zh-CN" baseline="0" dirty="0" smtClean="0"/>
              <a:t>people</a:t>
            </a:r>
            <a:r>
              <a:rPr lang="zh-CN" altLang="en-US" baseline="0" dirty="0" smtClean="0"/>
              <a:t> </a:t>
            </a:r>
            <a:r>
              <a:rPr lang="en-US" altLang="zh-CN" baseline="0" dirty="0" smtClean="0"/>
              <a:t>to</a:t>
            </a:r>
            <a:r>
              <a:rPr lang="zh-CN" altLang="en-US" baseline="0" dirty="0" smtClean="0"/>
              <a:t> </a:t>
            </a:r>
            <a:r>
              <a:rPr lang="en-US" altLang="zh-CN" baseline="0" dirty="0" smtClean="0"/>
              <a:t>find</a:t>
            </a:r>
            <a:r>
              <a:rPr lang="zh-CN" altLang="en-US" baseline="0" dirty="0" smtClean="0"/>
              <a:t> </a:t>
            </a:r>
            <a:r>
              <a:rPr lang="en-US" altLang="zh-CN" baseline="0" dirty="0" smtClean="0"/>
              <a:t>a</a:t>
            </a:r>
            <a:r>
              <a:rPr lang="zh-CN" altLang="en-US" baseline="0" dirty="0" smtClean="0"/>
              <a:t> </a:t>
            </a:r>
            <a:r>
              <a:rPr lang="en-US" altLang="zh-CN" baseline="0" dirty="0" smtClean="0"/>
              <a:t>sexual</a:t>
            </a:r>
            <a:r>
              <a:rPr lang="zh-CN" altLang="en-US" baseline="0" dirty="0" smtClean="0"/>
              <a:t> </a:t>
            </a:r>
            <a:r>
              <a:rPr lang="en-US" altLang="zh-CN" baseline="0" dirty="0" smtClean="0"/>
              <a:t>partner</a:t>
            </a:r>
            <a:r>
              <a:rPr lang="zh-CN" altLang="en-US" baseline="0" dirty="0" smtClean="0"/>
              <a:t> </a:t>
            </a:r>
            <a:r>
              <a:rPr lang="en-US" altLang="zh-CN" baseline="0" dirty="0" smtClean="0"/>
              <a:t>.</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3</a:t>
            </a:fld>
            <a:endParaRPr lang="en-US"/>
          </a:p>
        </p:txBody>
      </p:sp>
    </p:spTree>
    <p:extLst>
      <p:ext uri="{BB962C8B-B14F-4D97-AF65-F5344CB8AC3E}">
        <p14:creationId xmlns:p14="http://schemas.microsoft.com/office/powerpoint/2010/main" val="48324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clearly</a:t>
            </a:r>
            <a:r>
              <a:rPr lang="en-US" baseline="0" dirty="0"/>
              <a:t> the most important thing for Ashley’s user is their personal information. Nobody wants their privacy get exposed, but for Ashley users, they are </a:t>
            </a:r>
            <a:r>
              <a:rPr lang="en-US" sz="1200" b="0" i="0" kern="1200" baseline="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esperate</a:t>
            </a:r>
            <a:r>
              <a:rPr lang="en-US" sz="1200" b="0" i="0" kern="1200" baseline="0" dirty="0">
                <a:solidFill>
                  <a:schemeClr val="tx1"/>
                </a:solidFill>
                <a:effectLst/>
                <a:latin typeface="+mn-lt"/>
                <a:ea typeface="+mn-ea"/>
                <a:cs typeface="+mn-cs"/>
              </a:rPr>
              <a:t>. So as you can see that man is a classical user. He preys to keep his secret safe.</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4</a:t>
            </a:fld>
            <a:endParaRPr lang="en-US"/>
          </a:p>
        </p:txBody>
      </p:sp>
    </p:spTree>
    <p:extLst>
      <p:ext uri="{BB962C8B-B14F-4D97-AF65-F5344CB8AC3E}">
        <p14:creationId xmlns:p14="http://schemas.microsoft.com/office/powerpoint/2010/main" val="158027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People feel worry</a:t>
            </a:r>
            <a:r>
              <a:rPr lang="en-US" altLang="zh-CN" baseline="0" dirty="0" smtClean="0"/>
              <a:t> </a:t>
            </a:r>
            <a:r>
              <a:rPr lang="en-US" altLang="zh-CN" dirty="0" smtClean="0"/>
              <a:t>when their personal</a:t>
            </a:r>
            <a:r>
              <a:rPr lang="en-US" altLang="zh-CN" baseline="0" dirty="0" smtClean="0"/>
              <a:t> information gets public, but for Ashley users, they get panic. And the worse things is that, it is not only some people get panic, but there</a:t>
            </a:r>
            <a:r>
              <a:rPr lang="zh-CN" altLang="en-US" baseline="0" dirty="0" smtClean="0"/>
              <a:t> </a:t>
            </a:r>
            <a:r>
              <a:rPr lang="en-US" altLang="zh-CN" baseline="0" dirty="0" smtClean="0"/>
              <a:t>are 35 million</a:t>
            </a:r>
            <a:r>
              <a:rPr lang="zh-CN" altLang="en-US" baseline="0" dirty="0" smtClean="0"/>
              <a:t> </a:t>
            </a:r>
            <a:r>
              <a:rPr lang="en-US" altLang="zh-CN" baseline="0" dirty="0" smtClean="0"/>
              <a:t>people. </a:t>
            </a:r>
            <a:r>
              <a:rPr lang="en-US" altLang="zh-CN" dirty="0" smtClean="0"/>
              <a:t>IN</a:t>
            </a:r>
            <a:r>
              <a:rPr lang="zh-CN" altLang="en-US" dirty="0" smtClean="0"/>
              <a:t> </a:t>
            </a:r>
            <a:r>
              <a:rPr lang="en-US" dirty="0" smtClean="0"/>
              <a:t>2015, hackers stole all of its customer data—including emails, names, home addresses, sexual fantasies and credit card information</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5</a:t>
            </a:fld>
            <a:endParaRPr lang="en-US"/>
          </a:p>
        </p:txBody>
      </p:sp>
    </p:spTree>
    <p:extLst>
      <p:ext uri="{BB962C8B-B14F-4D97-AF65-F5344CB8AC3E}">
        <p14:creationId xmlns:p14="http://schemas.microsoft.com/office/powerpoint/2010/main" val="76607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turns out that your information online is like </a:t>
            </a:r>
            <a:r>
              <a:rPr lang="en-US" baseline="0" dirty="0" smtClean="0"/>
              <a:t> </a:t>
            </a:r>
            <a:r>
              <a:rPr lang="en-US" baseline="0" dirty="0"/>
              <a:t>a clear dot with a glass shield. People can easily break the secure and expose your personal dot. When website gets more centralized, more dots are getting together, it attracts more other </a:t>
            </a:r>
            <a:r>
              <a:rPr lang="en-US" baseline="0" dirty="0" smtClean="0"/>
              <a:t>dots. </a:t>
            </a:r>
            <a:r>
              <a:rPr lang="en-US" baseline="0" dirty="0"/>
              <a:t>In a word, </a:t>
            </a:r>
            <a:r>
              <a:rPr lang="en-US" baseline="0" dirty="0" smtClean="0"/>
              <a:t>i</a:t>
            </a:r>
            <a:r>
              <a:rPr lang="en-US" altLang="zh-CN" baseline="0" dirty="0" smtClean="0"/>
              <a:t>t</a:t>
            </a:r>
            <a:r>
              <a:rPr lang="zh-CN" altLang="en-US" baseline="0" dirty="0" smtClean="0"/>
              <a:t> </a:t>
            </a:r>
            <a:r>
              <a:rPr lang="en-US" altLang="zh-CN" baseline="0" dirty="0" smtClean="0"/>
              <a:t>is</a:t>
            </a:r>
            <a:r>
              <a:rPr lang="en-US" baseline="0" dirty="0" smtClean="0"/>
              <a:t> </a:t>
            </a:r>
            <a:r>
              <a:rPr lang="en-US" baseline="0" dirty="0"/>
              <a:t>more dangerous.</a:t>
            </a:r>
          </a:p>
        </p:txBody>
      </p:sp>
      <p:sp>
        <p:nvSpPr>
          <p:cNvPr id="4" name="Slide Number Placeholder 3"/>
          <p:cNvSpPr>
            <a:spLocks noGrp="1"/>
          </p:cNvSpPr>
          <p:nvPr>
            <p:ph type="sldNum" sz="quarter" idx="10"/>
          </p:nvPr>
        </p:nvSpPr>
        <p:spPr/>
        <p:txBody>
          <a:bodyPr/>
          <a:lstStyle/>
          <a:p>
            <a:fld id="{D2EF9421-1E87-B543-AF3F-FD2D0BA1A38E}" type="slidenum">
              <a:rPr lang="en-US" smtClean="0"/>
              <a:t>6</a:t>
            </a:fld>
            <a:endParaRPr lang="en-US"/>
          </a:p>
        </p:txBody>
      </p:sp>
    </p:spTree>
    <p:extLst>
      <p:ext uri="{BB962C8B-B14F-4D97-AF65-F5344CB8AC3E}">
        <p14:creationId xmlns:p14="http://schemas.microsoft.com/office/powerpoint/2010/main" val="161731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like the article said, </a:t>
            </a:r>
            <a:r>
              <a:rPr lang="en-US" sz="1200" kern="1200" dirty="0">
                <a:solidFill>
                  <a:schemeClr val="tx1"/>
                </a:solidFill>
                <a:effectLst/>
                <a:latin typeface="+mn-lt"/>
                <a:ea typeface="+mn-ea"/>
                <a:cs typeface="+mn-cs"/>
              </a:rPr>
              <a:t>the internet was once a highly decentralized system.</a:t>
            </a:r>
            <a:r>
              <a:rPr lang="en-US" sz="1200" kern="1200" baseline="0" dirty="0">
                <a:solidFill>
                  <a:schemeClr val="tx1"/>
                </a:solidFill>
                <a:effectLst/>
                <a:latin typeface="+mn-lt"/>
                <a:ea typeface="+mn-ea"/>
                <a:cs typeface="+mn-cs"/>
              </a:rPr>
              <a:t> People can have their website like a private garden, you can grow whatever you like in your garden, people have less chance to see it, and people are more like your neighbors</a:t>
            </a:r>
            <a:r>
              <a:rPr lang="en-US" sz="1200" kern="1200" baseline="0" dirty="0">
                <a:solidFill>
                  <a:schemeClr val="tx1"/>
                </a:solidFill>
                <a:effectLst/>
              </a:rPr>
              <a:t>.</a:t>
            </a:r>
            <a:endParaRPr lang="en-US" dirty="0">
              <a:effectLst/>
            </a:endParaRPr>
          </a:p>
        </p:txBody>
      </p:sp>
      <p:sp>
        <p:nvSpPr>
          <p:cNvPr id="4" name="Slide Number Placeholder 3"/>
          <p:cNvSpPr>
            <a:spLocks noGrp="1"/>
          </p:cNvSpPr>
          <p:nvPr>
            <p:ph type="sldNum" sz="quarter" idx="10"/>
          </p:nvPr>
        </p:nvSpPr>
        <p:spPr/>
        <p:txBody>
          <a:bodyPr/>
          <a:lstStyle/>
          <a:p>
            <a:fld id="{D2EF9421-1E87-B543-AF3F-FD2D0BA1A38E}" type="slidenum">
              <a:rPr lang="en-US" smtClean="0"/>
              <a:t>7</a:t>
            </a:fld>
            <a:endParaRPr lang="en-US"/>
          </a:p>
        </p:txBody>
      </p:sp>
    </p:spTree>
    <p:extLst>
      <p:ext uri="{BB962C8B-B14F-4D97-AF65-F5344CB8AC3E}">
        <p14:creationId xmlns:p14="http://schemas.microsoft.com/office/powerpoint/2010/main" val="4298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typically, before the centralization of the internet, people online are more like travel by train with single railway. You run a sever, you put your stuff online, you wait, and finally there is another computer find your sever and exchange information with you. </a:t>
            </a:r>
          </a:p>
        </p:txBody>
      </p:sp>
      <p:sp>
        <p:nvSpPr>
          <p:cNvPr id="4" name="Slide Number Placeholder 3"/>
          <p:cNvSpPr>
            <a:spLocks noGrp="1"/>
          </p:cNvSpPr>
          <p:nvPr>
            <p:ph type="sldNum" sz="quarter" idx="10"/>
          </p:nvPr>
        </p:nvSpPr>
        <p:spPr/>
        <p:txBody>
          <a:bodyPr/>
          <a:lstStyle/>
          <a:p>
            <a:fld id="{D2EF9421-1E87-B543-AF3F-FD2D0BA1A38E}" type="slidenum">
              <a:rPr lang="en-US" smtClean="0"/>
              <a:t>8</a:t>
            </a:fld>
            <a:endParaRPr lang="en-US"/>
          </a:p>
        </p:txBody>
      </p:sp>
    </p:spTree>
    <p:extLst>
      <p:ext uri="{BB962C8B-B14F-4D97-AF65-F5344CB8AC3E}">
        <p14:creationId xmlns:p14="http://schemas.microsoft.com/office/powerpoint/2010/main" val="79360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before</a:t>
            </a:r>
            <a:r>
              <a:rPr lang="zh-CN" altLang="en-US" dirty="0" smtClean="0"/>
              <a:t> </a:t>
            </a:r>
            <a:r>
              <a:rPr lang="en-US" altLang="zh-CN" sz="1200" dirty="0" smtClean="0">
                <a:latin typeface="Acumin Pro Extra Light"/>
                <a:cs typeface="Acumin Pro Extra Light"/>
              </a:rPr>
              <a:t>Search Engines Come out.</a:t>
            </a:r>
            <a:r>
              <a:rPr lang="zh-CN" altLang="en-US" dirty="0" smtClean="0"/>
              <a:t> </a:t>
            </a:r>
            <a:r>
              <a:rPr lang="en-US" dirty="0" smtClean="0"/>
              <a:t>The </a:t>
            </a:r>
            <a:r>
              <a:rPr lang="en-US" baseline="0" dirty="0"/>
              <a:t>amount of the websites is increasing, people are becoming more difficult to find things they want online. </a:t>
            </a:r>
            <a:r>
              <a:rPr lang="en-US" dirty="0"/>
              <a:t>The</a:t>
            </a:r>
            <a:r>
              <a:rPr lang="en-US" baseline="0" dirty="0"/>
              <a:t> purpose of search engine is to give people the most ideal result based on the key words they searched. Users now don</a:t>
            </a:r>
            <a:r>
              <a:rPr lang="mr-IN" baseline="0" dirty="0"/>
              <a:t>’</a:t>
            </a:r>
            <a:r>
              <a:rPr lang="en-US" baseline="0" dirty="0"/>
              <a:t>t have to travel by one route </a:t>
            </a:r>
            <a:r>
              <a:rPr lang="en-US" baseline="0" dirty="0" smtClean="0"/>
              <a:t>, </a:t>
            </a:r>
            <a:r>
              <a:rPr lang="en-US" baseline="0" dirty="0"/>
              <a:t>they can directly fly to any website they want. </a:t>
            </a:r>
            <a:endParaRPr lang="en-US" dirty="0"/>
          </a:p>
        </p:txBody>
      </p:sp>
      <p:sp>
        <p:nvSpPr>
          <p:cNvPr id="4" name="Slide Number Placeholder 3"/>
          <p:cNvSpPr>
            <a:spLocks noGrp="1"/>
          </p:cNvSpPr>
          <p:nvPr>
            <p:ph type="sldNum" sz="quarter" idx="10"/>
          </p:nvPr>
        </p:nvSpPr>
        <p:spPr/>
        <p:txBody>
          <a:bodyPr/>
          <a:lstStyle/>
          <a:p>
            <a:fld id="{D2EF9421-1E87-B543-AF3F-FD2D0BA1A38E}" type="slidenum">
              <a:rPr lang="en-US" smtClean="0"/>
              <a:t>9</a:t>
            </a:fld>
            <a:endParaRPr lang="en-US"/>
          </a:p>
        </p:txBody>
      </p:sp>
    </p:spTree>
    <p:extLst>
      <p:ext uri="{BB962C8B-B14F-4D97-AF65-F5344CB8AC3E}">
        <p14:creationId xmlns:p14="http://schemas.microsoft.com/office/powerpoint/2010/main" val="193275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4/13/17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4/13/17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4/13/17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4/13/17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4/13/17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4/13/17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1466" y="4071386"/>
            <a:ext cx="9144000" cy="1641490"/>
          </a:xfrm>
        </p:spPr>
        <p:txBody>
          <a:bodyPr/>
          <a:lstStyle/>
          <a:p>
            <a:pPr algn="l"/>
            <a:r>
              <a:rPr lang="en-US" dirty="0"/>
              <a:t>	</a:t>
            </a:r>
            <a:r>
              <a:rPr lang="en-US" dirty="0">
                <a:solidFill>
                  <a:schemeClr val="tx1"/>
                </a:solidFill>
              </a:rPr>
              <a:t>			</a:t>
            </a:r>
            <a:r>
              <a:rPr lang="en-US" dirty="0">
                <a:solidFill>
                  <a:schemeClr val="tx1"/>
                </a:solidFill>
                <a:latin typeface="Acumin Pro Extra Light"/>
                <a:cs typeface="Acumin Pro Extra Light"/>
              </a:rPr>
              <a:t>Internet</a:t>
            </a:r>
            <a:r>
              <a:rPr lang="en-US" dirty="0">
                <a:solidFill>
                  <a:schemeClr val="tx1"/>
                </a:solidFill>
                <a:latin typeface="Acumin Pro Wide Thin"/>
                <a:cs typeface="Acumin Pro Wide Thin"/>
              </a:rPr>
              <a:t> </a:t>
            </a:r>
          </a:p>
        </p:txBody>
      </p:sp>
      <p:sp>
        <p:nvSpPr>
          <p:cNvPr id="3" name="Subtitle 2"/>
          <p:cNvSpPr>
            <a:spLocks noGrp="1"/>
          </p:cNvSpPr>
          <p:nvPr>
            <p:ph type="subTitle" idx="1"/>
          </p:nvPr>
        </p:nvSpPr>
        <p:spPr>
          <a:xfrm>
            <a:off x="1617132" y="3317361"/>
            <a:ext cx="9144000" cy="754025"/>
          </a:xfrm>
        </p:spPr>
        <p:txBody>
          <a:bodyPr/>
          <a:lstStyle/>
          <a:p>
            <a:pPr algn="l"/>
            <a:r>
              <a:rPr lang="en-US" dirty="0"/>
              <a:t>		</a:t>
            </a:r>
            <a:r>
              <a:rPr lang="en-US" dirty="0">
                <a:solidFill>
                  <a:schemeClr val="accent6"/>
                </a:solidFill>
              </a:rPr>
              <a:t>	</a:t>
            </a:r>
            <a:r>
              <a:rPr lang="en-US" dirty="0">
                <a:solidFill>
                  <a:schemeClr val="accent6"/>
                </a:solidFill>
                <a:latin typeface="Acumin Pro Medium"/>
                <a:cs typeface="Acumin Pro Medium"/>
              </a:rPr>
              <a:t>Democratization of the </a:t>
            </a:r>
          </a:p>
        </p:txBody>
      </p:sp>
    </p:spTree>
    <p:extLst>
      <p:ext uri="{BB962C8B-B14F-4D97-AF65-F5344CB8AC3E}">
        <p14:creationId xmlns:p14="http://schemas.microsoft.com/office/powerpoint/2010/main" val="123380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Why Google</a:t>
            </a:r>
          </a:p>
        </p:txBody>
      </p:sp>
      <p:pic>
        <p:nvPicPr>
          <p:cNvPr id="4" name="Content Placeholder 3"/>
          <p:cNvPicPr>
            <a:picLocks noGrp="1" noChangeAspect="1"/>
          </p:cNvPicPr>
          <p:nvPr>
            <p:ph idx="1"/>
          </p:nvPr>
        </p:nvPicPr>
        <p:blipFill>
          <a:blip r:embed="rId3"/>
          <a:stretch>
            <a:fillRect/>
          </a:stretch>
        </p:blipFill>
        <p:spPr>
          <a:xfrm>
            <a:off x="1416755" y="1926108"/>
            <a:ext cx="9379550" cy="4351338"/>
          </a:xfrm>
          <a:prstGeom prst="rect">
            <a:avLst/>
          </a:prstGeom>
        </p:spPr>
      </p:pic>
    </p:spTree>
    <p:extLst>
      <p:ext uri="{BB962C8B-B14F-4D97-AF65-F5344CB8AC3E}">
        <p14:creationId xmlns:p14="http://schemas.microsoft.com/office/powerpoint/2010/main" val="158219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Decentralized Internet Collapse</a:t>
            </a:r>
          </a:p>
        </p:txBody>
      </p:sp>
      <p:pic>
        <p:nvPicPr>
          <p:cNvPr id="4" name="Content Placeholder 3"/>
          <p:cNvPicPr>
            <a:picLocks noGrp="1" noChangeAspect="1"/>
          </p:cNvPicPr>
          <p:nvPr>
            <p:ph idx="1"/>
          </p:nvPr>
        </p:nvPicPr>
        <p:blipFill>
          <a:blip r:embed="rId3"/>
          <a:stretch>
            <a:fillRect/>
          </a:stretch>
        </p:blipFill>
        <p:spPr>
          <a:xfrm>
            <a:off x="3998257" y="1960292"/>
            <a:ext cx="4191000" cy="4102100"/>
          </a:xfrm>
          <a:prstGeom prst="rect">
            <a:avLst/>
          </a:prstGeom>
        </p:spPr>
      </p:pic>
    </p:spTree>
    <p:extLst>
      <p:ext uri="{BB962C8B-B14F-4D97-AF65-F5344CB8AC3E}">
        <p14:creationId xmlns:p14="http://schemas.microsoft.com/office/powerpoint/2010/main" val="93625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Decentralized Internet Collapse</a:t>
            </a:r>
          </a:p>
        </p:txBody>
      </p:sp>
      <p:pic>
        <p:nvPicPr>
          <p:cNvPr id="4" name="Content Placeholder 3"/>
          <p:cNvPicPr>
            <a:picLocks noGrp="1" noChangeAspect="1"/>
          </p:cNvPicPr>
          <p:nvPr>
            <p:ph idx="1"/>
          </p:nvPr>
        </p:nvPicPr>
        <p:blipFill>
          <a:blip r:embed="rId3"/>
          <a:stretch>
            <a:fillRect/>
          </a:stretch>
        </p:blipFill>
        <p:spPr>
          <a:xfrm>
            <a:off x="3830583" y="2031957"/>
            <a:ext cx="4533900" cy="3175000"/>
          </a:xfrm>
          <a:prstGeom prst="rect">
            <a:avLst/>
          </a:prstGeom>
        </p:spPr>
      </p:pic>
    </p:spTree>
    <p:extLst>
      <p:ext uri="{BB962C8B-B14F-4D97-AF65-F5344CB8AC3E}">
        <p14:creationId xmlns:p14="http://schemas.microsoft.com/office/powerpoint/2010/main" val="149653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Centralized Internet</a:t>
            </a:r>
          </a:p>
        </p:txBody>
      </p:sp>
      <p:pic>
        <p:nvPicPr>
          <p:cNvPr id="4" name="Content Placeholder 3"/>
          <p:cNvPicPr>
            <a:picLocks noGrp="1" noChangeAspect="1"/>
          </p:cNvPicPr>
          <p:nvPr>
            <p:ph idx="1"/>
          </p:nvPr>
        </p:nvPicPr>
        <p:blipFill>
          <a:blip r:embed="rId3"/>
          <a:stretch>
            <a:fillRect/>
          </a:stretch>
        </p:blipFill>
        <p:spPr>
          <a:xfrm>
            <a:off x="1747660" y="1946205"/>
            <a:ext cx="8702676" cy="4351338"/>
          </a:xfrm>
          <a:prstGeom prst="rect">
            <a:avLst/>
          </a:prstGeom>
        </p:spPr>
      </p:pic>
    </p:spTree>
    <p:extLst>
      <p:ext uri="{BB962C8B-B14F-4D97-AF65-F5344CB8AC3E}">
        <p14:creationId xmlns:p14="http://schemas.microsoft.com/office/powerpoint/2010/main" val="189130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Data security </a:t>
            </a:r>
          </a:p>
        </p:txBody>
      </p:sp>
      <p:pic>
        <p:nvPicPr>
          <p:cNvPr id="4" name="Content Placeholder 3"/>
          <p:cNvPicPr>
            <a:picLocks noGrp="1" noChangeAspect="1"/>
          </p:cNvPicPr>
          <p:nvPr>
            <p:ph idx="1"/>
          </p:nvPr>
        </p:nvPicPr>
        <p:blipFill>
          <a:blip r:embed="rId3"/>
          <a:stretch>
            <a:fillRect/>
          </a:stretch>
        </p:blipFill>
        <p:spPr>
          <a:xfrm>
            <a:off x="2221089" y="2026592"/>
            <a:ext cx="7741144" cy="4351338"/>
          </a:xfrm>
          <a:prstGeom prst="rect">
            <a:avLst/>
          </a:prstGeom>
        </p:spPr>
      </p:pic>
    </p:spTree>
    <p:extLst>
      <p:ext uri="{BB962C8B-B14F-4D97-AF65-F5344CB8AC3E}">
        <p14:creationId xmlns:p14="http://schemas.microsoft.com/office/powerpoint/2010/main" val="1744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Privacy security </a:t>
            </a:r>
          </a:p>
        </p:txBody>
      </p:sp>
      <p:pic>
        <p:nvPicPr>
          <p:cNvPr id="4" name="Content Placeholder 3"/>
          <p:cNvPicPr>
            <a:picLocks noGrp="1" noChangeAspect="1"/>
          </p:cNvPicPr>
          <p:nvPr>
            <p:ph idx="1"/>
          </p:nvPr>
        </p:nvPicPr>
        <p:blipFill>
          <a:blip r:embed="rId3"/>
          <a:stretch>
            <a:fillRect/>
          </a:stretch>
        </p:blipFill>
        <p:spPr>
          <a:xfrm>
            <a:off x="3293534" y="2036640"/>
            <a:ext cx="5624630" cy="4351338"/>
          </a:xfrm>
          <a:prstGeom prst="rect">
            <a:avLst/>
          </a:prstGeom>
        </p:spPr>
      </p:pic>
    </p:spTree>
    <p:extLst>
      <p:ext uri="{BB962C8B-B14F-4D97-AF65-F5344CB8AC3E}">
        <p14:creationId xmlns:p14="http://schemas.microsoft.com/office/powerpoint/2010/main" val="113002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Social medias</a:t>
            </a:r>
          </a:p>
        </p:txBody>
      </p:sp>
      <p:pic>
        <p:nvPicPr>
          <p:cNvPr id="4" name="Content Placeholder 3"/>
          <p:cNvPicPr>
            <a:picLocks noGrp="1" noChangeAspect="1"/>
          </p:cNvPicPr>
          <p:nvPr>
            <p:ph idx="1"/>
          </p:nvPr>
        </p:nvPicPr>
        <p:blipFill>
          <a:blip r:embed="rId3"/>
          <a:stretch>
            <a:fillRect/>
          </a:stretch>
        </p:blipFill>
        <p:spPr>
          <a:xfrm>
            <a:off x="2170231" y="1865818"/>
            <a:ext cx="7735712" cy="4351338"/>
          </a:xfrm>
          <a:prstGeom prst="rect">
            <a:avLst/>
          </a:prstGeom>
        </p:spPr>
      </p:pic>
    </p:spTree>
    <p:extLst>
      <p:ext uri="{BB962C8B-B14F-4D97-AF65-F5344CB8AC3E}">
        <p14:creationId xmlns:p14="http://schemas.microsoft.com/office/powerpoint/2010/main" val="119686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The last P-to-P? Bitcoins</a:t>
            </a:r>
          </a:p>
        </p:txBody>
      </p:sp>
      <p:pic>
        <p:nvPicPr>
          <p:cNvPr id="4" name="Content Placeholder 3"/>
          <p:cNvPicPr>
            <a:picLocks noGrp="1" noChangeAspect="1"/>
          </p:cNvPicPr>
          <p:nvPr>
            <p:ph idx="1"/>
          </p:nvPr>
        </p:nvPicPr>
        <p:blipFill>
          <a:blip r:embed="rId3"/>
          <a:stretch>
            <a:fillRect/>
          </a:stretch>
        </p:blipFill>
        <p:spPr>
          <a:xfrm>
            <a:off x="2202220" y="1805528"/>
            <a:ext cx="7708084" cy="4351338"/>
          </a:xfrm>
          <a:prstGeom prst="rect">
            <a:avLst/>
          </a:prstGeom>
        </p:spPr>
      </p:pic>
    </p:spTree>
    <p:extLst>
      <p:ext uri="{BB962C8B-B14F-4D97-AF65-F5344CB8AC3E}">
        <p14:creationId xmlns:p14="http://schemas.microsoft.com/office/powerpoint/2010/main" val="16200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Be decentralized? </a:t>
            </a:r>
          </a:p>
        </p:txBody>
      </p:sp>
      <p:pic>
        <p:nvPicPr>
          <p:cNvPr id="8" name="Content Placeholder 7"/>
          <p:cNvPicPr>
            <a:picLocks noGrp="1" noChangeAspect="1"/>
          </p:cNvPicPr>
          <p:nvPr>
            <p:ph idx="1"/>
          </p:nvPr>
        </p:nvPicPr>
        <p:blipFill>
          <a:blip r:embed="rId3"/>
          <a:stretch>
            <a:fillRect/>
          </a:stretch>
        </p:blipFill>
        <p:spPr>
          <a:xfrm>
            <a:off x="2249311" y="1996447"/>
            <a:ext cx="7682447" cy="4351338"/>
          </a:xfrm>
          <a:prstGeom prst="rect">
            <a:avLst/>
          </a:prstGeom>
        </p:spPr>
      </p:pic>
    </p:spTree>
    <p:extLst>
      <p:ext uri="{BB962C8B-B14F-4D97-AF65-F5344CB8AC3E}">
        <p14:creationId xmlns:p14="http://schemas.microsoft.com/office/powerpoint/2010/main" val="102881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0000" y="1197680"/>
            <a:ext cx="10515600" cy="1325563"/>
          </a:xfrm>
        </p:spPr>
        <p:txBody>
          <a:bodyPr>
            <a:normAutofit/>
          </a:bodyPr>
          <a:lstStyle/>
          <a:p>
            <a:r>
              <a:rPr lang="en-US" sz="2800" dirty="0">
                <a:solidFill>
                  <a:schemeClr val="accent6"/>
                </a:solidFill>
                <a:latin typeface="Acumin Pro Medium"/>
                <a:cs typeface="Acumin Pro Medium"/>
              </a:rPr>
              <a:t>Questions</a:t>
            </a:r>
          </a:p>
        </p:txBody>
      </p:sp>
      <p:sp>
        <p:nvSpPr>
          <p:cNvPr id="3" name="Content Placeholder 2"/>
          <p:cNvSpPr>
            <a:spLocks noGrp="1"/>
          </p:cNvSpPr>
          <p:nvPr>
            <p:ph idx="1"/>
          </p:nvPr>
        </p:nvSpPr>
        <p:spPr>
          <a:xfrm>
            <a:off x="1120000" y="2629959"/>
            <a:ext cx="10233800" cy="2732263"/>
          </a:xfrm>
        </p:spPr>
        <p:txBody>
          <a:bodyPr/>
          <a:lstStyle/>
          <a:p>
            <a:pPr>
              <a:lnSpc>
                <a:spcPct val="110000"/>
              </a:lnSpc>
            </a:pPr>
            <a:r>
              <a:rPr lang="en-US" dirty="0">
                <a:latin typeface="Acumin Pro Extra Light"/>
                <a:cs typeface="Acumin Pro Extra Light"/>
              </a:rPr>
              <a:t>Do you prefer a simple life without the  burden of social media</a:t>
            </a:r>
            <a:r>
              <a:rPr lang="en-US" dirty="0" smtClean="0">
                <a:latin typeface="Acumin Pro Extra Light"/>
                <a:cs typeface="Acumin Pro Extra Light"/>
              </a:rPr>
              <a:t>?</a:t>
            </a:r>
            <a:endParaRPr lang="en-US" dirty="0">
              <a:latin typeface="Acumin Pro Extra Light"/>
              <a:cs typeface="Acumin Pro Extra Light"/>
            </a:endParaRPr>
          </a:p>
          <a:p>
            <a:pPr>
              <a:lnSpc>
                <a:spcPct val="110000"/>
              </a:lnSpc>
            </a:pPr>
            <a:r>
              <a:rPr lang="en-US" dirty="0">
                <a:latin typeface="Acumin Pro Extra Light"/>
                <a:cs typeface="Acumin Pro Extra Light"/>
              </a:rPr>
              <a:t>Can you list some pros/cons of the de/centralized internet?</a:t>
            </a:r>
          </a:p>
          <a:p>
            <a:pPr>
              <a:lnSpc>
                <a:spcPct val="110000"/>
              </a:lnSpc>
            </a:pPr>
            <a:r>
              <a:rPr lang="en-US" dirty="0" smtClean="0">
                <a:latin typeface="Acumin Pro Extra Light"/>
                <a:cs typeface="Acumin Pro Extra Light"/>
              </a:rPr>
              <a:t>Do </a:t>
            </a:r>
            <a:r>
              <a:rPr lang="en-US" dirty="0">
                <a:latin typeface="Acumin Pro Extra Light"/>
                <a:cs typeface="Acumin Pro Extra Light"/>
              </a:rPr>
              <a:t>you prefer centralized internet or decentralized internet?</a:t>
            </a:r>
          </a:p>
          <a:p>
            <a:endParaRPr lang="en-US" dirty="0"/>
          </a:p>
        </p:txBody>
      </p:sp>
    </p:spTree>
    <p:extLst>
      <p:ext uri="{BB962C8B-B14F-4D97-AF65-F5344CB8AC3E}">
        <p14:creationId xmlns:p14="http://schemas.microsoft.com/office/powerpoint/2010/main" val="19827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2889" y="1162843"/>
            <a:ext cx="10515600" cy="1325563"/>
          </a:xfrm>
        </p:spPr>
        <p:txBody>
          <a:bodyPr>
            <a:normAutofit/>
          </a:bodyPr>
          <a:lstStyle/>
          <a:p>
            <a:r>
              <a:rPr lang="en-US" sz="2800" dirty="0">
                <a:solidFill>
                  <a:schemeClr val="accent6"/>
                </a:solidFill>
                <a:latin typeface="Acumin Pro Medium"/>
                <a:cs typeface="Acumin Pro Medium"/>
              </a:rPr>
              <a:t>Author:</a:t>
            </a:r>
          </a:p>
        </p:txBody>
      </p:sp>
      <p:sp>
        <p:nvSpPr>
          <p:cNvPr id="3" name="Content Placeholder 2"/>
          <p:cNvSpPr>
            <a:spLocks noGrp="1"/>
          </p:cNvSpPr>
          <p:nvPr>
            <p:ph idx="1"/>
          </p:nvPr>
        </p:nvSpPr>
        <p:spPr>
          <a:xfrm>
            <a:off x="1232889" y="2666117"/>
            <a:ext cx="10233800" cy="2794882"/>
          </a:xfrm>
        </p:spPr>
        <p:txBody>
          <a:bodyPr vert="horz" lIns="91440" tIns="45720" rIns="91440" bIns="45720" rtlCol="0" anchor="t">
            <a:normAutofit/>
          </a:bodyPr>
          <a:lstStyle/>
          <a:p>
            <a:pPr fontAlgn="base"/>
            <a:r>
              <a:rPr lang="en-US" b="1" dirty="0">
                <a:solidFill>
                  <a:schemeClr val="tx1"/>
                </a:solidFill>
                <a:latin typeface="Acumin Pro Extra Light"/>
                <a:cs typeface="Acumin Pro Extra Light"/>
              </a:rPr>
              <a:t>Paul </a:t>
            </a:r>
            <a:r>
              <a:rPr lang="en-US" b="1" dirty="0" err="1" smtClean="0">
                <a:solidFill>
                  <a:schemeClr val="tx1"/>
                </a:solidFill>
                <a:latin typeface="Acumin Pro Extra Light"/>
                <a:cs typeface="Acumin Pro Extra Light"/>
              </a:rPr>
              <a:t>Ford</a:t>
            </a:r>
            <a:r>
              <a:rPr lang="en-US" altLang="zh-CN" dirty="0" err="1">
                <a:solidFill>
                  <a:schemeClr val="tx1"/>
                </a:solidFill>
                <a:latin typeface="Acumin Pro Extra Light"/>
                <a:cs typeface="Acumin Pro Extra Light"/>
              </a:rPr>
              <a:t>book</a:t>
            </a:r>
            <a:r>
              <a:rPr lang="en-US" altLang="zh-CN" dirty="0">
                <a:solidFill>
                  <a:schemeClr val="tx1"/>
                </a:solidFill>
                <a:latin typeface="Acumin Pro Extra Light"/>
                <a:cs typeface="Acumin Pro Extra Light"/>
              </a:rPr>
              <a:t> about web pages</a:t>
            </a:r>
            <a:endParaRPr lang="en-US" b="1" dirty="0">
              <a:solidFill>
                <a:schemeClr val="tx1"/>
              </a:solidFill>
              <a:latin typeface="Acumin Pro Extra Light"/>
              <a:cs typeface="Acumin Pro Extra Light"/>
            </a:endParaRPr>
          </a:p>
          <a:p>
            <a:pPr fontAlgn="base"/>
            <a:r>
              <a:rPr lang="en-US" dirty="0">
                <a:solidFill>
                  <a:schemeClr val="tx1"/>
                </a:solidFill>
                <a:latin typeface="Acumin Pro Extra Light"/>
                <a:cs typeface="Acumin Pro Extra Light"/>
              </a:rPr>
              <a:t>Paul Ford is a contributing editor at the </a:t>
            </a:r>
            <a:r>
              <a:rPr lang="en-US" i="1" dirty="0">
                <a:solidFill>
                  <a:schemeClr val="tx1"/>
                </a:solidFill>
                <a:latin typeface="Acumin Pro Extra Light"/>
                <a:cs typeface="Acumin Pro Extra Light"/>
              </a:rPr>
              <a:t>New Republic</a:t>
            </a:r>
            <a:r>
              <a:rPr lang="en-US" dirty="0">
                <a:solidFill>
                  <a:schemeClr val="tx1"/>
                </a:solidFill>
                <a:latin typeface="Acumin Pro Extra Light"/>
                <a:cs typeface="Acumin Pro Extra Light"/>
              </a:rPr>
              <a:t>. </a:t>
            </a:r>
          </a:p>
          <a:p>
            <a:pPr fontAlgn="base"/>
            <a:r>
              <a:rPr lang="en-US" dirty="0">
                <a:solidFill>
                  <a:schemeClr val="tx1"/>
                </a:solidFill>
                <a:latin typeface="Acumin Pro Extra Light"/>
                <a:cs typeface="Acumin Pro Extra Light"/>
              </a:rPr>
              <a:t>He published a  (2016 by Farrar, Straus and Giroux.)</a:t>
            </a:r>
          </a:p>
        </p:txBody>
      </p:sp>
    </p:spTree>
    <p:extLst>
      <p:ext uri="{BB962C8B-B14F-4D97-AF65-F5344CB8AC3E}">
        <p14:creationId xmlns:p14="http://schemas.microsoft.com/office/powerpoint/2010/main" val="691901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Finally, just friendly remind : )</a:t>
            </a:r>
          </a:p>
        </p:txBody>
      </p:sp>
      <p:pic>
        <p:nvPicPr>
          <p:cNvPr id="4" name="Content Placeholder 3"/>
          <p:cNvPicPr>
            <a:picLocks noGrp="1" noChangeAspect="1"/>
          </p:cNvPicPr>
          <p:nvPr>
            <p:ph idx="1"/>
          </p:nvPr>
        </p:nvPicPr>
        <p:blipFill>
          <a:blip r:embed="rId3"/>
          <a:stretch>
            <a:fillRect/>
          </a:stretch>
        </p:blipFill>
        <p:spPr>
          <a:xfrm>
            <a:off x="4464755" y="1805529"/>
            <a:ext cx="3269719" cy="4351338"/>
          </a:xfrm>
          <a:prstGeom prst="rect">
            <a:avLst/>
          </a:prstGeom>
        </p:spPr>
      </p:pic>
    </p:spTree>
    <p:extLst>
      <p:ext uri="{BB962C8B-B14F-4D97-AF65-F5344CB8AC3E}">
        <p14:creationId xmlns:p14="http://schemas.microsoft.com/office/powerpoint/2010/main" val="129317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12332" y="1430309"/>
            <a:ext cx="10515600" cy="1325563"/>
          </a:xfrm>
        </p:spPr>
        <p:txBody>
          <a:bodyPr>
            <a:normAutofit/>
          </a:bodyPr>
          <a:lstStyle/>
          <a:p>
            <a:r>
              <a:rPr lang="en-US" sz="2800" dirty="0">
                <a:solidFill>
                  <a:schemeClr val="accent6"/>
                </a:solidFill>
                <a:latin typeface="Acumin Pro Medium"/>
                <a:cs typeface="Acumin Pro Medium"/>
              </a:rPr>
              <a:t>About Ashley Madison </a:t>
            </a:r>
            <a:r>
              <a:rPr lang="en-US" sz="2800" dirty="0">
                <a:solidFill>
                  <a:srgbClr val="E78D2D"/>
                </a:solidFill>
                <a:latin typeface="Acumin Pro Extra Light"/>
                <a:cs typeface="Acumin Pro Extra Light"/>
              </a:rPr>
              <a:t/>
            </a:r>
            <a:br>
              <a:rPr lang="en-US" sz="2800" dirty="0">
                <a:solidFill>
                  <a:srgbClr val="E78D2D"/>
                </a:solidFill>
                <a:latin typeface="Acumin Pro Extra Light"/>
                <a:cs typeface="Acumin Pro Extra Light"/>
              </a:rPr>
            </a:br>
            <a:endParaRPr lang="en-US" sz="2800" dirty="0">
              <a:solidFill>
                <a:srgbClr val="E78D2D"/>
              </a:solidFill>
              <a:latin typeface="Acumin Pro Extra Light"/>
              <a:cs typeface="Acumin Pro Extra Light"/>
            </a:endParaRPr>
          </a:p>
        </p:txBody>
      </p:sp>
      <p:sp>
        <p:nvSpPr>
          <p:cNvPr id="3" name="文本框 2"/>
          <p:cNvSpPr txBox="1"/>
          <p:nvPr/>
        </p:nvSpPr>
        <p:spPr>
          <a:xfrm>
            <a:off x="1312332" y="2640098"/>
            <a:ext cx="8875889" cy="1384995"/>
          </a:xfrm>
          <a:prstGeom prst="rect">
            <a:avLst/>
          </a:prstGeom>
          <a:noFill/>
        </p:spPr>
        <p:txBody>
          <a:bodyPr wrap="square" rtlCol="0">
            <a:spAutoFit/>
          </a:bodyPr>
          <a:lstStyle/>
          <a:p>
            <a:r>
              <a:rPr lang="en-US" altLang="zh-CN" sz="2800" dirty="0">
                <a:latin typeface="Acumin Pro Extra Light"/>
                <a:cs typeface="Acumin Pro Extra Light"/>
              </a:rPr>
              <a:t>Ashley Madison </a:t>
            </a:r>
            <a:r>
              <a:rPr kumimoji="1" lang="en-US" altLang="zh-CN" sz="2800" dirty="0" smtClean="0">
                <a:latin typeface="Acumin Pro Extra Light"/>
                <a:cs typeface="Acumin Pro Extra Light"/>
              </a:rPr>
              <a:t>is </a:t>
            </a:r>
            <a:r>
              <a:rPr kumimoji="1" lang="en-US" altLang="zh-CN" sz="2800" dirty="0">
                <a:latin typeface="Acumin Pro Extra Light"/>
                <a:cs typeface="Acumin Pro Extra Light"/>
              </a:rPr>
              <a:t>a Canadian online dating service and social networking service marketed to people who are married or in committed relationships.</a:t>
            </a:r>
            <a:endParaRPr kumimoji="1" lang="zh-CN" altLang="en-US" sz="2800" dirty="0">
              <a:latin typeface="Acumin Pro Extra Light"/>
              <a:cs typeface="Acumin Pro Extra Light"/>
            </a:endParaRPr>
          </a:p>
        </p:txBody>
      </p:sp>
    </p:spTree>
    <p:extLst>
      <p:ext uri="{BB962C8B-B14F-4D97-AF65-F5344CB8AC3E}">
        <p14:creationId xmlns:p14="http://schemas.microsoft.com/office/powerpoint/2010/main" val="27224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Anonymous is Important</a:t>
            </a:r>
          </a:p>
        </p:txBody>
      </p:sp>
      <p:pic>
        <p:nvPicPr>
          <p:cNvPr id="5" name="Content Placeholder 4"/>
          <p:cNvPicPr>
            <a:picLocks noGrp="1" noChangeAspect="1"/>
          </p:cNvPicPr>
          <p:nvPr>
            <p:ph idx="1"/>
          </p:nvPr>
        </p:nvPicPr>
        <p:blipFill>
          <a:blip r:embed="rId3"/>
          <a:stretch>
            <a:fillRect/>
          </a:stretch>
        </p:blipFill>
        <p:spPr>
          <a:xfrm>
            <a:off x="2531534" y="1857523"/>
            <a:ext cx="7154132" cy="4351338"/>
          </a:xfrm>
          <a:prstGeom prst="rect">
            <a:avLst/>
          </a:prstGeom>
        </p:spPr>
      </p:pic>
    </p:spTree>
    <p:extLst>
      <p:ext uri="{BB962C8B-B14F-4D97-AF65-F5344CB8AC3E}">
        <p14:creationId xmlns:p14="http://schemas.microsoft.com/office/powerpoint/2010/main" val="36596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Boom! When Leak Happens</a:t>
            </a:r>
          </a:p>
        </p:txBody>
      </p:sp>
      <p:pic>
        <p:nvPicPr>
          <p:cNvPr id="4" name="Content Placeholder 3"/>
          <p:cNvPicPr>
            <a:picLocks noGrp="1" noChangeAspect="1"/>
          </p:cNvPicPr>
          <p:nvPr>
            <p:ph idx="1"/>
          </p:nvPr>
        </p:nvPicPr>
        <p:blipFill>
          <a:blip r:embed="rId3"/>
          <a:stretch>
            <a:fillRect/>
          </a:stretch>
        </p:blipFill>
        <p:spPr>
          <a:xfrm>
            <a:off x="2655449" y="1690688"/>
            <a:ext cx="6891670" cy="4583241"/>
          </a:xfrm>
          <a:prstGeom prst="rect">
            <a:avLst/>
          </a:prstGeom>
        </p:spPr>
      </p:pic>
    </p:spTree>
    <p:extLst>
      <p:ext uri="{BB962C8B-B14F-4D97-AF65-F5344CB8AC3E}">
        <p14:creationId xmlns:p14="http://schemas.microsoft.com/office/powerpoint/2010/main" val="149172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Deep Reason - Web Centralization</a:t>
            </a:r>
          </a:p>
        </p:txBody>
      </p:sp>
      <p:pic>
        <p:nvPicPr>
          <p:cNvPr id="4" name="Content Placeholder 3"/>
          <p:cNvPicPr>
            <a:picLocks noGrp="1" noChangeAspect="1"/>
          </p:cNvPicPr>
          <p:nvPr>
            <p:ph idx="1"/>
          </p:nvPr>
        </p:nvPicPr>
        <p:blipFill>
          <a:blip r:embed="rId3"/>
          <a:stretch>
            <a:fillRect/>
          </a:stretch>
        </p:blipFill>
        <p:spPr>
          <a:xfrm>
            <a:off x="1614312" y="2020186"/>
            <a:ext cx="8969614" cy="4199308"/>
          </a:xfrm>
          <a:prstGeom prst="rect">
            <a:avLst/>
          </a:prstGeom>
        </p:spPr>
      </p:pic>
    </p:spTree>
    <p:extLst>
      <p:ext uri="{BB962C8B-B14F-4D97-AF65-F5344CB8AC3E}">
        <p14:creationId xmlns:p14="http://schemas.microsoft.com/office/powerpoint/2010/main" val="42683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Before Centralization </a:t>
            </a:r>
          </a:p>
        </p:txBody>
      </p:sp>
      <p:pic>
        <p:nvPicPr>
          <p:cNvPr id="4" name="Content Placeholder 3"/>
          <p:cNvPicPr>
            <a:picLocks noGrp="1" noChangeAspect="1"/>
          </p:cNvPicPr>
          <p:nvPr>
            <p:ph idx="1"/>
          </p:nvPr>
        </p:nvPicPr>
        <p:blipFill>
          <a:blip r:embed="rId3"/>
          <a:stretch>
            <a:fillRect/>
          </a:stretch>
        </p:blipFill>
        <p:spPr>
          <a:xfrm>
            <a:off x="3039099" y="2170444"/>
            <a:ext cx="6135356" cy="3812469"/>
          </a:xfrm>
          <a:prstGeom prst="rect">
            <a:avLst/>
          </a:prstGeom>
        </p:spPr>
      </p:pic>
    </p:spTree>
    <p:extLst>
      <p:ext uri="{BB962C8B-B14F-4D97-AF65-F5344CB8AC3E}">
        <p14:creationId xmlns:p14="http://schemas.microsoft.com/office/powerpoint/2010/main" val="211544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Before Centralization </a:t>
            </a:r>
          </a:p>
        </p:txBody>
      </p:sp>
      <p:pic>
        <p:nvPicPr>
          <p:cNvPr id="4" name="Content Placeholder 3"/>
          <p:cNvPicPr>
            <a:picLocks noGrp="1" noChangeAspect="1"/>
          </p:cNvPicPr>
          <p:nvPr>
            <p:ph idx="1"/>
          </p:nvPr>
        </p:nvPicPr>
        <p:blipFill>
          <a:blip r:embed="rId3"/>
          <a:stretch>
            <a:fillRect/>
          </a:stretch>
        </p:blipFill>
        <p:spPr>
          <a:xfrm>
            <a:off x="2787023" y="1690688"/>
            <a:ext cx="6630610" cy="4351338"/>
          </a:xfrm>
          <a:prstGeom prst="rect">
            <a:avLst/>
          </a:prstGeom>
        </p:spPr>
      </p:pic>
    </p:spTree>
    <p:extLst>
      <p:ext uri="{BB962C8B-B14F-4D97-AF65-F5344CB8AC3E}">
        <p14:creationId xmlns:p14="http://schemas.microsoft.com/office/powerpoint/2010/main" val="138717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Acumin Pro Extra Light"/>
                <a:cs typeface="Acumin Pro Extra Light"/>
              </a:rPr>
              <a:t>Search Engines Come out</a:t>
            </a:r>
          </a:p>
        </p:txBody>
      </p:sp>
      <p:pic>
        <p:nvPicPr>
          <p:cNvPr id="4" name="Content Placeholder 3"/>
          <p:cNvPicPr>
            <a:picLocks noGrp="1" noChangeAspect="1"/>
          </p:cNvPicPr>
          <p:nvPr>
            <p:ph idx="1"/>
          </p:nvPr>
        </p:nvPicPr>
        <p:blipFill>
          <a:blip r:embed="rId3"/>
          <a:stretch>
            <a:fillRect/>
          </a:stretch>
        </p:blipFill>
        <p:spPr>
          <a:xfrm>
            <a:off x="3447158" y="1895964"/>
            <a:ext cx="5314645" cy="4129480"/>
          </a:xfrm>
          <a:prstGeom prst="rect">
            <a:avLst/>
          </a:prstGeom>
        </p:spPr>
      </p:pic>
    </p:spTree>
    <p:extLst>
      <p:ext uri="{BB962C8B-B14F-4D97-AF65-F5344CB8AC3E}">
        <p14:creationId xmlns:p14="http://schemas.microsoft.com/office/powerpoint/2010/main" val="109619507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7979</TotalTime>
  <Words>1173</Words>
  <Application>Microsoft Macintosh PowerPoint</Application>
  <PresentationFormat>自定义</PresentationFormat>
  <Paragraphs>66</Paragraphs>
  <Slides>20</Slides>
  <Notes>19</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Depth</vt:lpstr>
      <vt:lpstr>    Internet </vt:lpstr>
      <vt:lpstr>Author:</vt:lpstr>
      <vt:lpstr>About Ashley Madison  </vt:lpstr>
      <vt:lpstr>Anonymous is Important</vt:lpstr>
      <vt:lpstr>Boom! When Leak Happens</vt:lpstr>
      <vt:lpstr>Deep Reason - Web Centralization</vt:lpstr>
      <vt:lpstr>Before Centralization </vt:lpstr>
      <vt:lpstr>Before Centralization </vt:lpstr>
      <vt:lpstr>Search Engines Come out</vt:lpstr>
      <vt:lpstr>Why Google</vt:lpstr>
      <vt:lpstr>Decentralized Internet Collapse</vt:lpstr>
      <vt:lpstr>Decentralized Internet Collapse</vt:lpstr>
      <vt:lpstr>Centralized Internet</vt:lpstr>
      <vt:lpstr>Data security </vt:lpstr>
      <vt:lpstr>Privacy security </vt:lpstr>
      <vt:lpstr>Social medias</vt:lpstr>
      <vt:lpstr>The last P-to-P? Bitcoins</vt:lpstr>
      <vt:lpstr>Be decentralized? </vt:lpstr>
      <vt:lpstr>Questions</vt:lpstr>
      <vt:lpstr>Finally, just friendly remind :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Internet </dc:title>
  <dc:creator>alan zhang</dc:creator>
  <cp:lastModifiedBy>zhang Shiming</cp:lastModifiedBy>
  <cp:revision>53</cp:revision>
  <dcterms:created xsi:type="dcterms:W3CDTF">2017-04-06T02:29:27Z</dcterms:created>
  <dcterms:modified xsi:type="dcterms:W3CDTF">2017-04-14T00:40:50Z</dcterms:modified>
</cp:coreProperties>
</file>